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B74205-C0FB-440E-805A-4814A6923845}"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C924CD-9270-4079-8B00-8B0654880080}" type="slidenum">
              <a:rPr lang="en-US" smtClean="0"/>
              <a:t>‹#›</a:t>
            </a:fld>
            <a:endParaRPr lang="en-US"/>
          </a:p>
        </p:txBody>
      </p:sp>
    </p:spTree>
    <p:extLst>
      <p:ext uri="{BB962C8B-B14F-4D97-AF65-F5344CB8AC3E}">
        <p14:creationId xmlns:p14="http://schemas.microsoft.com/office/powerpoint/2010/main" val="4096520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B74205-C0FB-440E-805A-4814A6923845}"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C924CD-9270-4079-8B00-8B0654880080}" type="slidenum">
              <a:rPr lang="en-US" smtClean="0"/>
              <a:t>‹#›</a:t>
            </a:fld>
            <a:endParaRPr lang="en-US"/>
          </a:p>
        </p:txBody>
      </p:sp>
    </p:spTree>
    <p:extLst>
      <p:ext uri="{BB962C8B-B14F-4D97-AF65-F5344CB8AC3E}">
        <p14:creationId xmlns:p14="http://schemas.microsoft.com/office/powerpoint/2010/main" val="2854253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B74205-C0FB-440E-805A-4814A6923845}"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C924CD-9270-4079-8B00-8B0654880080}" type="slidenum">
              <a:rPr lang="en-US" smtClean="0"/>
              <a:t>‹#›</a:t>
            </a:fld>
            <a:endParaRPr lang="en-US"/>
          </a:p>
        </p:txBody>
      </p:sp>
    </p:spTree>
    <p:extLst>
      <p:ext uri="{BB962C8B-B14F-4D97-AF65-F5344CB8AC3E}">
        <p14:creationId xmlns:p14="http://schemas.microsoft.com/office/powerpoint/2010/main" val="3994541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B74205-C0FB-440E-805A-4814A6923845}"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C924CD-9270-4079-8B00-8B0654880080}" type="slidenum">
              <a:rPr lang="en-US" smtClean="0"/>
              <a:t>‹#›</a:t>
            </a:fld>
            <a:endParaRPr lang="en-US"/>
          </a:p>
        </p:txBody>
      </p:sp>
    </p:spTree>
    <p:extLst>
      <p:ext uri="{BB962C8B-B14F-4D97-AF65-F5344CB8AC3E}">
        <p14:creationId xmlns:p14="http://schemas.microsoft.com/office/powerpoint/2010/main" val="4070446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CB74205-C0FB-440E-805A-4814A6923845}"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C924CD-9270-4079-8B00-8B0654880080}" type="slidenum">
              <a:rPr lang="en-US" smtClean="0"/>
              <a:t>‹#›</a:t>
            </a:fld>
            <a:endParaRPr lang="en-US"/>
          </a:p>
        </p:txBody>
      </p:sp>
    </p:spTree>
    <p:extLst>
      <p:ext uri="{BB962C8B-B14F-4D97-AF65-F5344CB8AC3E}">
        <p14:creationId xmlns:p14="http://schemas.microsoft.com/office/powerpoint/2010/main" val="66851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B74205-C0FB-440E-805A-4814A6923845}"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C924CD-9270-4079-8B00-8B0654880080}" type="slidenum">
              <a:rPr lang="en-US" smtClean="0"/>
              <a:t>‹#›</a:t>
            </a:fld>
            <a:endParaRPr lang="en-US"/>
          </a:p>
        </p:txBody>
      </p:sp>
    </p:spTree>
    <p:extLst>
      <p:ext uri="{BB962C8B-B14F-4D97-AF65-F5344CB8AC3E}">
        <p14:creationId xmlns:p14="http://schemas.microsoft.com/office/powerpoint/2010/main" val="1360217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B74205-C0FB-440E-805A-4814A6923845}" type="datetimeFigureOut">
              <a:rPr lang="en-US" smtClean="0"/>
              <a:t>10/24/2017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C924CD-9270-4079-8B00-8B0654880080}" type="slidenum">
              <a:rPr lang="en-US" smtClean="0"/>
              <a:t>‹#›</a:t>
            </a:fld>
            <a:endParaRPr lang="en-US"/>
          </a:p>
        </p:txBody>
      </p:sp>
    </p:spTree>
    <p:extLst>
      <p:ext uri="{BB962C8B-B14F-4D97-AF65-F5344CB8AC3E}">
        <p14:creationId xmlns:p14="http://schemas.microsoft.com/office/powerpoint/2010/main" val="4069141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B74205-C0FB-440E-805A-4814A6923845}" type="datetimeFigureOut">
              <a:rPr lang="en-US" smtClean="0"/>
              <a:t>10/24/2017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C924CD-9270-4079-8B00-8B0654880080}" type="slidenum">
              <a:rPr lang="en-US" smtClean="0"/>
              <a:t>‹#›</a:t>
            </a:fld>
            <a:endParaRPr lang="en-US"/>
          </a:p>
        </p:txBody>
      </p:sp>
    </p:spTree>
    <p:extLst>
      <p:ext uri="{BB962C8B-B14F-4D97-AF65-F5344CB8AC3E}">
        <p14:creationId xmlns:p14="http://schemas.microsoft.com/office/powerpoint/2010/main" val="3986993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B74205-C0FB-440E-805A-4814A6923845}" type="datetimeFigureOut">
              <a:rPr lang="en-US" smtClean="0"/>
              <a:t>10/24/2017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C924CD-9270-4079-8B00-8B0654880080}" type="slidenum">
              <a:rPr lang="en-US" smtClean="0"/>
              <a:t>‹#›</a:t>
            </a:fld>
            <a:endParaRPr lang="en-US"/>
          </a:p>
        </p:txBody>
      </p:sp>
    </p:spTree>
    <p:extLst>
      <p:ext uri="{BB962C8B-B14F-4D97-AF65-F5344CB8AC3E}">
        <p14:creationId xmlns:p14="http://schemas.microsoft.com/office/powerpoint/2010/main" val="1887612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CB74205-C0FB-440E-805A-4814A6923845}"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C924CD-9270-4079-8B00-8B0654880080}" type="slidenum">
              <a:rPr lang="en-US" smtClean="0"/>
              <a:t>‹#›</a:t>
            </a:fld>
            <a:endParaRPr lang="en-US"/>
          </a:p>
        </p:txBody>
      </p:sp>
    </p:spTree>
    <p:extLst>
      <p:ext uri="{BB962C8B-B14F-4D97-AF65-F5344CB8AC3E}">
        <p14:creationId xmlns:p14="http://schemas.microsoft.com/office/powerpoint/2010/main" val="2395310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CB74205-C0FB-440E-805A-4814A6923845}"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C924CD-9270-4079-8B00-8B0654880080}" type="slidenum">
              <a:rPr lang="en-US" smtClean="0"/>
              <a:t>‹#›</a:t>
            </a:fld>
            <a:endParaRPr lang="en-US"/>
          </a:p>
        </p:txBody>
      </p:sp>
    </p:spTree>
    <p:extLst>
      <p:ext uri="{BB962C8B-B14F-4D97-AF65-F5344CB8AC3E}">
        <p14:creationId xmlns:p14="http://schemas.microsoft.com/office/powerpoint/2010/main" val="3425796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B74205-C0FB-440E-805A-4814A6923845}" type="datetimeFigureOut">
              <a:rPr lang="en-US" smtClean="0"/>
              <a:t>10/24/2017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C924CD-9270-4079-8B00-8B0654880080}" type="slidenum">
              <a:rPr lang="en-US" smtClean="0"/>
              <a:t>‹#›</a:t>
            </a:fld>
            <a:endParaRPr lang="en-US"/>
          </a:p>
        </p:txBody>
      </p:sp>
    </p:spTree>
    <p:extLst>
      <p:ext uri="{BB962C8B-B14F-4D97-AF65-F5344CB8AC3E}">
        <p14:creationId xmlns:p14="http://schemas.microsoft.com/office/powerpoint/2010/main" val="1054362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901337"/>
            <a:ext cx="9252857" cy="2608626"/>
          </a:xfrm>
        </p:spPr>
        <p:txBody>
          <a:bodyPr>
            <a:normAutofit/>
          </a:bodyPr>
          <a:lstStyle/>
          <a:p>
            <a:r>
              <a:rPr lang="en-US" sz="8000" dirty="0" smtClean="0"/>
              <a:t>Parrot In The Oven</a:t>
            </a:r>
            <a:endParaRPr lang="en-US" sz="8000" dirty="0"/>
          </a:p>
        </p:txBody>
      </p:sp>
      <p:sp>
        <p:nvSpPr>
          <p:cNvPr id="3" name="Subtitle 2"/>
          <p:cNvSpPr>
            <a:spLocks noGrp="1"/>
          </p:cNvSpPr>
          <p:nvPr>
            <p:ph type="subTitle" idx="1"/>
          </p:nvPr>
        </p:nvSpPr>
        <p:spPr/>
        <p:txBody>
          <a:bodyPr>
            <a:normAutofit/>
          </a:bodyPr>
          <a:lstStyle/>
          <a:p>
            <a:r>
              <a:rPr lang="en-US" sz="3600" dirty="0" smtClean="0"/>
              <a:t>Author: Victor Martinez</a:t>
            </a:r>
          </a:p>
          <a:p>
            <a:r>
              <a:rPr lang="en-US" sz="3600" dirty="0" smtClean="0"/>
              <a:t>Project By: Kaia Recker</a:t>
            </a:r>
            <a:endParaRPr lang="en-US" sz="3600" dirty="0"/>
          </a:p>
        </p:txBody>
      </p:sp>
    </p:spTree>
    <p:extLst>
      <p:ext uri="{BB962C8B-B14F-4D97-AF65-F5344CB8AC3E}">
        <p14:creationId xmlns:p14="http://schemas.microsoft.com/office/powerpoint/2010/main" val="2576595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Parrot In The Oven vs Divergent</a:t>
            </a:r>
            <a:endParaRPr lang="en-US" dirty="0"/>
          </a:p>
        </p:txBody>
      </p:sp>
      <p:sp>
        <p:nvSpPr>
          <p:cNvPr id="3" name="Content Placeholder 2"/>
          <p:cNvSpPr>
            <a:spLocks noGrp="1"/>
          </p:cNvSpPr>
          <p:nvPr>
            <p:ph idx="1"/>
          </p:nvPr>
        </p:nvSpPr>
        <p:spPr/>
        <p:txBody>
          <a:bodyPr/>
          <a:lstStyle/>
          <a:p>
            <a:pPr marL="0" indent="0">
              <a:buNone/>
            </a:pPr>
            <a:r>
              <a:rPr lang="en-US" dirty="0" smtClean="0"/>
              <a:t>	Parrot In The Oven compares a lot to the Divergent series. Divergent is about a girl who doesn’t feel as if she should stay with her family. So she resorts to going into a hardcore residence called Dauntless. This is like Manny. He wasn’t happy with his home life, so he went to join a gang. In Divergent, there is a boy who his father is abusive, just like Manny’s dad. These books have much in common.</a:t>
            </a:r>
            <a:endParaRPr lang="en-US" dirty="0"/>
          </a:p>
        </p:txBody>
      </p:sp>
    </p:spTree>
    <p:extLst>
      <p:ext uri="{BB962C8B-B14F-4D97-AF65-F5344CB8AC3E}">
        <p14:creationId xmlns:p14="http://schemas.microsoft.com/office/powerpoint/2010/main" val="1796709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Impactful Signpost</a:t>
            </a:r>
            <a:endParaRPr lang="en-US" dirty="0"/>
          </a:p>
        </p:txBody>
      </p:sp>
      <p:sp>
        <p:nvSpPr>
          <p:cNvPr id="3" name="Content Placeholder 2"/>
          <p:cNvSpPr>
            <a:spLocks noGrp="1"/>
          </p:cNvSpPr>
          <p:nvPr>
            <p:ph idx="1"/>
          </p:nvPr>
        </p:nvSpPr>
        <p:spPr/>
        <p:txBody>
          <a:bodyPr/>
          <a:lstStyle/>
          <a:p>
            <a:pPr marL="0" indent="0">
              <a:buNone/>
            </a:pPr>
            <a:r>
              <a:rPr lang="en-US" dirty="0" smtClean="0"/>
              <a:t>	The most impactful signpost that I came across in my reading was a contrast and contradiction on page forty- nine. This signpost was that the father was trying to shoot the mother for no reason at all except for meaningless reasons of his own. This signpost was impactful because I know people who have gotten into trouble and punished in a horrible way for no reason, and this reminded me of them and gave me feels.</a:t>
            </a:r>
            <a:endParaRPr lang="en-US" dirty="0"/>
          </a:p>
        </p:txBody>
      </p:sp>
    </p:spTree>
    <p:extLst>
      <p:ext uri="{BB962C8B-B14F-4D97-AF65-F5344CB8AC3E}">
        <p14:creationId xmlns:p14="http://schemas.microsoft.com/office/powerpoint/2010/main" val="1338742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marL="0" indent="0">
              <a:buNone/>
            </a:pPr>
            <a:r>
              <a:rPr lang="en-US" dirty="0" smtClean="0"/>
              <a:t>	In conclusion, the most memorable aspect of my novel for me personally is when Manny was caught stealing from the mall. This is memorable because I have been in the wrong crowd of friends before. I think this novel is important because there are many valuable life lessons and I think that we can all learn something from this story. I would recommend this book to moms and dads because they could really learn something from Parrot In The Oven. This story was sad, suspenseful, interesting, and happy in the end. I really truly enjoyed Parrot In </a:t>
            </a:r>
            <a:r>
              <a:rPr lang="en-US" smtClean="0"/>
              <a:t>The Oven.</a:t>
            </a:r>
            <a:endParaRPr lang="en-US"/>
          </a:p>
        </p:txBody>
      </p:sp>
    </p:spTree>
    <p:extLst>
      <p:ext uri="{BB962C8B-B14F-4D97-AF65-F5344CB8AC3E}">
        <p14:creationId xmlns:p14="http://schemas.microsoft.com/office/powerpoint/2010/main" val="1490764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Manny Hernandez lives a tough life. His father is abusive, his brother can’t keep a job, and his mother cleans as if she can wash her worries away. Manny starts to think that the only way he can live his life, he has to join a gang in his neighborhood. In this story, Manny considers joining this gang so he can gain respect. Soon Manny realizes that that is not what he wanted and he wanted to get his life together.</a:t>
            </a:r>
            <a:endParaRPr lang="en-US" dirty="0"/>
          </a:p>
        </p:txBody>
      </p:sp>
    </p:spTree>
    <p:extLst>
      <p:ext uri="{BB962C8B-B14F-4D97-AF65-F5344CB8AC3E}">
        <p14:creationId xmlns:p14="http://schemas.microsoft.com/office/powerpoint/2010/main" val="1036740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 Diagram</a:t>
            </a:r>
            <a:endParaRPr lang="en-US" dirty="0"/>
          </a:p>
        </p:txBody>
      </p:sp>
      <p:sp>
        <p:nvSpPr>
          <p:cNvPr id="3" name="Content Placeholder 2"/>
          <p:cNvSpPr>
            <a:spLocks noGrp="1"/>
          </p:cNvSpPr>
          <p:nvPr>
            <p:ph idx="1"/>
          </p:nvPr>
        </p:nvSpPr>
        <p:spPr/>
        <p:txBody>
          <a:bodyPr>
            <a:normAutofit/>
          </a:bodyPr>
          <a:lstStyle/>
          <a:p>
            <a:pPr marL="0" indent="0">
              <a:buNone/>
            </a:pPr>
            <a:r>
              <a:rPr lang="en-US" dirty="0"/>
              <a:t> </a:t>
            </a:r>
            <a:r>
              <a:rPr lang="en-US" dirty="0" smtClean="0"/>
              <a:t>                               -  Manny gets beat up</a:t>
            </a:r>
          </a:p>
          <a:p>
            <a:pPr marL="0" indent="0">
              <a:buNone/>
            </a:pPr>
            <a:endParaRPr lang="en-US" dirty="0"/>
          </a:p>
          <a:p>
            <a:pPr marL="0" indent="0">
              <a:buNone/>
            </a:pPr>
            <a:r>
              <a:rPr lang="en-US" dirty="0" smtClean="0"/>
              <a:t>                  -Manny joins a gang 		-Manny hangs out with the gang</a:t>
            </a:r>
          </a:p>
          <a:p>
            <a:pPr marL="0" indent="0">
              <a:buNone/>
            </a:pPr>
            <a:r>
              <a:rPr lang="en-US" dirty="0" smtClean="0"/>
              <a:t>                -Manny’s dad gets arrested      -Eddie takes Manny to the mall</a:t>
            </a:r>
            <a:endParaRPr lang="en-US" dirty="0"/>
          </a:p>
          <a:p>
            <a:pPr marL="0" indent="0">
              <a:buNone/>
            </a:pPr>
            <a:r>
              <a:rPr lang="en-US" dirty="0" smtClean="0"/>
              <a:t>            -Manny’s dad is shooting the mom       – Eddie steals</a:t>
            </a:r>
          </a:p>
          <a:p>
            <a:pPr marL="0" indent="0">
              <a:buNone/>
            </a:pPr>
            <a:r>
              <a:rPr lang="en-US" dirty="0" smtClean="0"/>
              <a:t>          -Manny’s dad is getting abusive                    - Manny realizes that          </a:t>
            </a:r>
          </a:p>
          <a:p>
            <a:pPr marL="0" indent="0">
              <a:buNone/>
            </a:pPr>
            <a:r>
              <a:rPr lang="en-US" dirty="0"/>
              <a:t> </a:t>
            </a:r>
            <a:r>
              <a:rPr lang="en-US" dirty="0" smtClean="0"/>
              <a:t>     -Manny’s dad is drunk                                            stealing is wrong</a:t>
            </a:r>
          </a:p>
          <a:p>
            <a:pPr marL="0" indent="0">
              <a:buNone/>
            </a:pPr>
            <a:r>
              <a:rPr lang="en-US" dirty="0" smtClean="0"/>
              <a:t>-Manny is picking peppers to get a baseball glove</a:t>
            </a:r>
            <a:endParaRPr lang="en-US" dirty="0"/>
          </a:p>
        </p:txBody>
      </p:sp>
      <p:cxnSp>
        <p:nvCxnSpPr>
          <p:cNvPr id="5" name="Straight Connector 4"/>
          <p:cNvCxnSpPr/>
          <p:nvPr/>
        </p:nvCxnSpPr>
        <p:spPr>
          <a:xfrm flipV="1">
            <a:off x="838200" y="5538651"/>
            <a:ext cx="0" cy="13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666206" y="2142626"/>
            <a:ext cx="1828800" cy="3774849"/>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Arrow Connector 11"/>
          <p:cNvCxnSpPr/>
          <p:nvPr/>
        </p:nvCxnSpPr>
        <p:spPr>
          <a:xfrm>
            <a:off x="5857603" y="2352902"/>
            <a:ext cx="2288177" cy="33983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a:off x="2390503" y="2142626"/>
            <a:ext cx="3500846" cy="210276"/>
          </a:xfrm>
          <a:prstGeom prst="straightConnector1">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02839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and Tone</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a:t>	</a:t>
            </a:r>
            <a:r>
              <a:rPr lang="en-US" sz="4000" dirty="0" smtClean="0"/>
              <a:t>This story takes place in California back in the 1900s. Manny lives in his cozy house with his family. The author uses a tone that suggests that Manny is unhappy with his family at his house.</a:t>
            </a:r>
            <a:endParaRPr lang="en-US" sz="4000" dirty="0"/>
          </a:p>
        </p:txBody>
      </p:sp>
    </p:spTree>
    <p:extLst>
      <p:ext uri="{BB962C8B-B14F-4D97-AF65-F5344CB8AC3E}">
        <p14:creationId xmlns:p14="http://schemas.microsoft.com/office/powerpoint/2010/main" val="4144489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Character</a:t>
            </a:r>
            <a:endParaRPr lang="en-US" dirty="0"/>
          </a:p>
        </p:txBody>
      </p:sp>
      <p:sp>
        <p:nvSpPr>
          <p:cNvPr id="3" name="Content Placeholder 2"/>
          <p:cNvSpPr>
            <a:spLocks noGrp="1"/>
          </p:cNvSpPr>
          <p:nvPr>
            <p:ph idx="1"/>
          </p:nvPr>
        </p:nvSpPr>
        <p:spPr/>
        <p:txBody>
          <a:bodyPr/>
          <a:lstStyle/>
          <a:p>
            <a:pPr marL="0" indent="0">
              <a:buNone/>
            </a:pPr>
            <a:r>
              <a:rPr lang="en-US" dirty="0" smtClean="0"/>
              <a:t>Manny is…                       Influences…                          Point of view…</a:t>
            </a:r>
          </a:p>
          <a:p>
            <a:r>
              <a:rPr lang="en-US" dirty="0" smtClean="0"/>
              <a:t>Confident                     -The gang                     -Manny wants to join a </a:t>
            </a:r>
          </a:p>
          <a:p>
            <a:r>
              <a:rPr lang="en-US" dirty="0" smtClean="0"/>
              <a:t>Brave                            -Manny’s father            gang.      </a:t>
            </a:r>
          </a:p>
          <a:p>
            <a:r>
              <a:rPr lang="en-US" dirty="0" smtClean="0"/>
              <a:t>Hurt                              -Manny’s mother       -He is not good enough.</a:t>
            </a:r>
          </a:p>
          <a:p>
            <a:r>
              <a:rPr lang="en-US" dirty="0" smtClean="0"/>
              <a:t>Kind                              -</a:t>
            </a:r>
            <a:r>
              <a:rPr lang="en-US" dirty="0" err="1" smtClean="0"/>
              <a:t>Nardo</a:t>
            </a:r>
            <a:endParaRPr lang="en-US" dirty="0" smtClean="0"/>
          </a:p>
          <a:p>
            <a:r>
              <a:rPr lang="en-US" dirty="0" smtClean="0"/>
              <a:t>Lost</a:t>
            </a:r>
          </a:p>
          <a:p>
            <a:endParaRPr lang="en-US" dirty="0"/>
          </a:p>
        </p:txBody>
      </p:sp>
    </p:spTree>
    <p:extLst>
      <p:ext uri="{BB962C8B-B14F-4D97-AF65-F5344CB8AC3E}">
        <p14:creationId xmlns:p14="http://schemas.microsoft.com/office/powerpoint/2010/main" val="3259393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Conflict</a:t>
            </a:r>
            <a:endParaRPr lang="en-US" dirty="0"/>
          </a:p>
        </p:txBody>
      </p:sp>
      <p:sp>
        <p:nvSpPr>
          <p:cNvPr id="3" name="Content Placeholder 2"/>
          <p:cNvSpPr>
            <a:spLocks noGrp="1"/>
          </p:cNvSpPr>
          <p:nvPr>
            <p:ph idx="1"/>
          </p:nvPr>
        </p:nvSpPr>
        <p:spPr/>
        <p:txBody>
          <a:bodyPr/>
          <a:lstStyle/>
          <a:p>
            <a:pPr marL="0" indent="0">
              <a:buNone/>
            </a:pPr>
            <a:r>
              <a:rPr lang="en-US" dirty="0" smtClean="0"/>
              <a:t>	The main conflict in this story is that Manny’s father is abusive and Manny is resorting to joining a gang. The text specifically states, "He even lifted the barrel and made a shooting noise with his lips. Kapow. Kapow. Mom flinched her shoulders every time he did it too.” This shows that Manny’s father is abusive and cruel. “That’s when Eddie, his hand like a shovel, stopped me and said that I should stay with him.” This statement shows that Manny feels like he is trapped in a gang.</a:t>
            </a:r>
            <a:endParaRPr lang="en-US" dirty="0"/>
          </a:p>
        </p:txBody>
      </p:sp>
    </p:spTree>
    <p:extLst>
      <p:ext uri="{BB962C8B-B14F-4D97-AF65-F5344CB8AC3E}">
        <p14:creationId xmlns:p14="http://schemas.microsoft.com/office/powerpoint/2010/main" val="3378302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Number One</a:t>
            </a:r>
            <a:endParaRPr lang="en-US" dirty="0"/>
          </a:p>
        </p:txBody>
      </p:sp>
      <p:sp>
        <p:nvSpPr>
          <p:cNvPr id="3" name="Content Placeholder 2"/>
          <p:cNvSpPr>
            <a:spLocks noGrp="1"/>
          </p:cNvSpPr>
          <p:nvPr>
            <p:ph idx="1"/>
          </p:nvPr>
        </p:nvSpPr>
        <p:spPr/>
        <p:txBody>
          <a:bodyPr/>
          <a:lstStyle/>
          <a:p>
            <a:pPr marL="0" indent="0">
              <a:buNone/>
            </a:pPr>
            <a:r>
              <a:rPr lang="en-US" dirty="0" smtClean="0"/>
              <a:t> 	The first theme from this book is that friends come and go, but family is always there for you. Manny had many struggles in his life and feels like his family is not the solution. So he turned to a gang and that got him into big trouble. As the text says, “The cops were on us instantly, swerving to a stop. My neck was hot as radiation and my brain was racing for excuses.” This evidence tells us the consequences that Manny had from getting in with the wrong crowd.</a:t>
            </a:r>
            <a:endParaRPr lang="en-US" dirty="0"/>
          </a:p>
        </p:txBody>
      </p:sp>
    </p:spTree>
    <p:extLst>
      <p:ext uri="{BB962C8B-B14F-4D97-AF65-F5344CB8AC3E}">
        <p14:creationId xmlns:p14="http://schemas.microsoft.com/office/powerpoint/2010/main" val="214378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Number Two</a:t>
            </a:r>
            <a:endParaRPr lang="en-US" dirty="0"/>
          </a:p>
        </p:txBody>
      </p:sp>
      <p:sp>
        <p:nvSpPr>
          <p:cNvPr id="3" name="Content Placeholder 2"/>
          <p:cNvSpPr>
            <a:spLocks noGrp="1"/>
          </p:cNvSpPr>
          <p:nvPr>
            <p:ph idx="1"/>
          </p:nvPr>
        </p:nvSpPr>
        <p:spPr/>
        <p:txBody>
          <a:bodyPr/>
          <a:lstStyle/>
          <a:p>
            <a:pPr marL="0" indent="0">
              <a:buNone/>
            </a:pPr>
            <a:r>
              <a:rPr lang="en-US" dirty="0" smtClean="0"/>
              <a:t>	Another theme for this book is that abuse is wrong and there will never be a good outcome for the abuser or anybody involved in the abuse. In the text, it says, “Manny wants to be more than just a penny. He wants to be a </a:t>
            </a:r>
            <a:r>
              <a:rPr lang="en-US" dirty="0" err="1" smtClean="0"/>
              <a:t>vato</a:t>
            </a:r>
            <a:r>
              <a:rPr lang="en-US" dirty="0" smtClean="0"/>
              <a:t> </a:t>
            </a:r>
            <a:r>
              <a:rPr lang="en-US" dirty="0" err="1" smtClean="0"/>
              <a:t>firme</a:t>
            </a:r>
            <a:r>
              <a:rPr lang="en-US" dirty="0" smtClean="0"/>
              <a:t>, the kind of guy people respect. But that’s not easy when your father is abusive, your brother can’t hold a job, and your mother scrubs the house as if she can wash her troubles away.” This tells us that Manny’s whole family is struggling from the abuse. </a:t>
            </a:r>
            <a:endParaRPr lang="en-US" dirty="0"/>
          </a:p>
        </p:txBody>
      </p:sp>
    </p:spTree>
    <p:extLst>
      <p:ext uri="{BB962C8B-B14F-4D97-AF65-F5344CB8AC3E}">
        <p14:creationId xmlns:p14="http://schemas.microsoft.com/office/powerpoint/2010/main" val="3870994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Number Three</a:t>
            </a:r>
            <a:endParaRPr lang="en-US" dirty="0"/>
          </a:p>
        </p:txBody>
      </p:sp>
      <p:sp>
        <p:nvSpPr>
          <p:cNvPr id="3" name="Content Placeholder 2"/>
          <p:cNvSpPr>
            <a:spLocks noGrp="1"/>
          </p:cNvSpPr>
          <p:nvPr>
            <p:ph idx="1"/>
          </p:nvPr>
        </p:nvSpPr>
        <p:spPr/>
        <p:txBody>
          <a:bodyPr/>
          <a:lstStyle/>
          <a:p>
            <a:pPr marL="0" indent="0">
              <a:buNone/>
            </a:pPr>
            <a:r>
              <a:rPr lang="en-US" dirty="0" smtClean="0"/>
              <a:t>	The final theme that you can get from Parrot In The Oven is the golden rule, treat others the way you want to be treated. The father and the gang were a negative influence in Manny’s life, and they had consequences for their actions. According to the story, “After the police had gone, Mom sat on the couch a long time staring at the floor. I noticed that she didn’t appear tired, but more like the muscles in her face were numb,” This explains how the mom, even after the father was arrested, she still was not holding herself together. This is an important life lesson.</a:t>
            </a:r>
            <a:endParaRPr lang="en-US" dirty="0"/>
          </a:p>
        </p:txBody>
      </p:sp>
    </p:spTree>
    <p:extLst>
      <p:ext uri="{BB962C8B-B14F-4D97-AF65-F5344CB8AC3E}">
        <p14:creationId xmlns:p14="http://schemas.microsoft.com/office/powerpoint/2010/main" val="42448745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185</Words>
  <Application>Microsoft Office PowerPoint</Application>
  <PresentationFormat>Widescreen</PresentationFormat>
  <Paragraphs>37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Parrot In The Oven</vt:lpstr>
      <vt:lpstr>Summary</vt:lpstr>
      <vt:lpstr>Plot Diagram</vt:lpstr>
      <vt:lpstr>Setting and Tone</vt:lpstr>
      <vt:lpstr>Main Character</vt:lpstr>
      <vt:lpstr>Main Conflict</vt:lpstr>
      <vt:lpstr>Theme Number One</vt:lpstr>
      <vt:lpstr>Theme Number Two</vt:lpstr>
      <vt:lpstr>Theme Number Three</vt:lpstr>
      <vt:lpstr>Parrot In The Oven vs Divergent</vt:lpstr>
      <vt:lpstr>Most Impactful Signpost</vt:lpstr>
      <vt:lpstr>Conclusion</vt:lpstr>
    </vt:vector>
  </TitlesOfParts>
  <Company>Fort Wayne Community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Recker,Kaia</dc:creator>
  <cp:lastModifiedBy>Recker,Kaia</cp:lastModifiedBy>
  <cp:revision>16</cp:revision>
  <dcterms:created xsi:type="dcterms:W3CDTF">2017-10-16T12:11:56Z</dcterms:created>
  <dcterms:modified xsi:type="dcterms:W3CDTF">2017-10-24T12:18:12Z</dcterms:modified>
</cp:coreProperties>
</file>